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4" r:id="rId9"/>
    <p:sldId id="263" r:id="rId10"/>
    <p:sldId id="265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80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wm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24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png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25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0430" y="785794"/>
            <a:ext cx="5129194" cy="19288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Single-phase electric circuits of alternating (sinusoidal) current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29490" cy="118587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Однофазные электрические цепи переменного (синусоидального) тока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7945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Получение переменного тока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908050"/>
            <a:ext cx="7927975" cy="568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Генератор переменного тока состоит из неподвижной части – статора и вращающейся – ротора. В пазах статора уложена обмотка, с которой снимают переменное напряжение.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Магнитное поле ротора, вращаясь, пересекает витки статорной обмотки и наводит (индуктирует) в них ЭДС.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4581525"/>
            <a:ext cx="2152650" cy="2076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357166"/>
            <a:ext cx="8329642" cy="576899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 u="sng" dirty="0"/>
              <a:t>Переменный ток</a:t>
            </a:r>
            <a:r>
              <a:rPr lang="ru-RU" dirty="0"/>
              <a:t> – </a:t>
            </a:r>
            <a:r>
              <a:rPr lang="ru-RU" dirty="0" err="1"/>
              <a:t>ток</a:t>
            </a:r>
            <a:r>
              <a:rPr lang="ru-RU" dirty="0"/>
              <a:t>, изменяющийся во времени по величине и </a:t>
            </a:r>
            <a:r>
              <a:rPr lang="ru-RU" dirty="0" smtClean="0"/>
              <a:t>направлению</a:t>
            </a:r>
          </a:p>
          <a:p>
            <a:pPr>
              <a:buNone/>
            </a:pPr>
            <a:r>
              <a:rPr lang="ru-RU" b="1" i="1" u="sng" dirty="0" smtClean="0"/>
              <a:t>Синусоидальный ток</a:t>
            </a:r>
            <a:r>
              <a:rPr lang="ru-RU" dirty="0" smtClean="0"/>
              <a:t> – </a:t>
            </a:r>
            <a:r>
              <a:rPr lang="ru-RU" dirty="0" err="1" smtClean="0"/>
              <a:t>ток</a:t>
            </a:r>
            <a:r>
              <a:rPr lang="ru-RU" dirty="0" smtClean="0"/>
              <a:t>, изменяющийся по синусоидальному закону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428868"/>
            <a:ext cx="5310203" cy="3915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11413" y="5734050"/>
            <a:ext cx="41989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1714500" algn="l"/>
              </a:tabLst>
            </a:pPr>
            <a:r>
              <a:rPr lang="en-US" b="1" dirty="0" err="1"/>
              <a:t>i</a:t>
            </a:r>
            <a:r>
              <a:rPr lang="en-US" b="1" dirty="0"/>
              <a:t> = </a:t>
            </a:r>
            <a:r>
              <a:rPr lang="en-US" b="1" dirty="0" err="1"/>
              <a:t>Im</a:t>
            </a:r>
            <a:r>
              <a:rPr lang="en-US" b="1" dirty="0"/>
              <a:t> Sin ( wt + φ)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Основные понятия синусоидального тока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00" y="1071546"/>
            <a:ext cx="7715304" cy="5214974"/>
          </a:xfrm>
        </p:spPr>
        <p:txBody>
          <a:bodyPr>
            <a:normAutofit lnSpcReduction="10000"/>
          </a:bodyPr>
          <a:lstStyle/>
          <a:p>
            <a:r>
              <a:rPr lang="ru-RU" sz="2500" b="1" dirty="0"/>
              <a:t>Мгновенные значения </a:t>
            </a:r>
            <a:r>
              <a:rPr lang="kk-KZ" sz="2500" b="1" dirty="0"/>
              <a:t>  </a:t>
            </a:r>
            <a:r>
              <a:rPr lang="en-US" sz="2500" b="1" dirty="0" err="1"/>
              <a:t>i</a:t>
            </a:r>
            <a:r>
              <a:rPr lang="ru-RU" sz="2500" b="1" dirty="0"/>
              <a:t> (А), </a:t>
            </a:r>
            <a:r>
              <a:rPr lang="en-US" sz="2500" b="1" dirty="0"/>
              <a:t>u</a:t>
            </a:r>
            <a:r>
              <a:rPr lang="ru-RU" sz="2500" b="1" dirty="0"/>
              <a:t> (В), </a:t>
            </a:r>
            <a:r>
              <a:rPr lang="en-US" sz="2500" b="1" dirty="0"/>
              <a:t>e</a:t>
            </a:r>
            <a:r>
              <a:rPr lang="ru-RU" sz="2500" b="1" dirty="0"/>
              <a:t> (В)</a:t>
            </a:r>
            <a:r>
              <a:rPr lang="kk-KZ" sz="2500" b="1" dirty="0"/>
              <a:t>  </a:t>
            </a:r>
            <a:r>
              <a:rPr lang="ru-RU" sz="2500" b="1" dirty="0"/>
              <a:t>- </a:t>
            </a:r>
            <a:r>
              <a:rPr lang="ru-RU" sz="2500" dirty="0"/>
              <a:t>значение переменных </a:t>
            </a:r>
            <a:r>
              <a:rPr lang="en-US" sz="2500" dirty="0"/>
              <a:t>I</a:t>
            </a:r>
            <a:r>
              <a:rPr lang="ru-RU" sz="2500" dirty="0"/>
              <a:t>, </a:t>
            </a:r>
            <a:r>
              <a:rPr lang="en-US" sz="2500" dirty="0"/>
              <a:t>U</a:t>
            </a:r>
            <a:r>
              <a:rPr lang="kk-KZ" sz="2500" dirty="0"/>
              <a:t>, </a:t>
            </a:r>
            <a:r>
              <a:rPr lang="en-US" sz="2500" dirty="0"/>
              <a:t>E </a:t>
            </a:r>
            <a:r>
              <a:rPr lang="ru-RU" sz="2500" dirty="0"/>
              <a:t> в любой  момент времени </a:t>
            </a:r>
            <a:r>
              <a:rPr lang="en-US" sz="2500" dirty="0"/>
              <a:t>t</a:t>
            </a:r>
            <a:endParaRPr lang="ru-RU" sz="2500" b="1" dirty="0"/>
          </a:p>
          <a:p>
            <a:r>
              <a:rPr lang="ru-RU" sz="2500" b="1" dirty="0"/>
              <a:t>Амплитудные (максимальные) значения </a:t>
            </a:r>
            <a:r>
              <a:rPr lang="en-US" sz="2500" b="1" dirty="0" err="1"/>
              <a:t>Im</a:t>
            </a:r>
            <a:r>
              <a:rPr lang="ru-RU" sz="2500" b="1" dirty="0"/>
              <a:t>(А)</a:t>
            </a:r>
            <a:r>
              <a:rPr lang="kk-KZ" sz="2500" b="1" dirty="0"/>
              <a:t>, </a:t>
            </a:r>
            <a:r>
              <a:rPr lang="en-US" sz="2500" b="1" dirty="0"/>
              <a:t>Um</a:t>
            </a:r>
            <a:r>
              <a:rPr lang="ru-RU" sz="2500" b="1" dirty="0"/>
              <a:t>(В)</a:t>
            </a:r>
            <a:r>
              <a:rPr lang="kk-KZ" sz="2500" b="1" dirty="0"/>
              <a:t>, </a:t>
            </a:r>
            <a:r>
              <a:rPr lang="en-US" sz="2500" b="1" dirty="0" err="1"/>
              <a:t>Em</a:t>
            </a:r>
            <a:r>
              <a:rPr lang="ru-RU" sz="2500" b="1" dirty="0"/>
              <a:t>(В)</a:t>
            </a:r>
            <a:r>
              <a:rPr lang="ru-RU" sz="2500" dirty="0"/>
              <a:t> – наибольшие из мгновенных значений</a:t>
            </a:r>
          </a:p>
          <a:p>
            <a:r>
              <a:rPr lang="ru-RU" sz="2500" dirty="0"/>
              <a:t> </a:t>
            </a:r>
            <a:r>
              <a:rPr lang="ru-RU" sz="2500" b="1" dirty="0"/>
              <a:t>Частота переменного тока  </a:t>
            </a:r>
            <a:r>
              <a:rPr lang="en-US" sz="2500" b="1" dirty="0"/>
              <a:t>f</a:t>
            </a:r>
            <a:r>
              <a:rPr lang="ru-RU" sz="2500" b="1" dirty="0"/>
              <a:t>, (Гц)</a:t>
            </a:r>
            <a:r>
              <a:rPr lang="ru-RU" sz="2500" dirty="0"/>
              <a:t> – число периодов в секунду, или величина обратная </a:t>
            </a:r>
            <a:r>
              <a:rPr lang="ru-RU" sz="2500" dirty="0" smtClean="0"/>
              <a:t>периоду</a:t>
            </a:r>
          </a:p>
          <a:p>
            <a:endParaRPr lang="ru-RU" sz="2500" dirty="0" smtClean="0"/>
          </a:p>
          <a:p>
            <a:r>
              <a:rPr lang="ru-RU" sz="2800" b="1" dirty="0" smtClean="0"/>
              <a:t>Период    Т, с – </a:t>
            </a:r>
            <a:r>
              <a:rPr lang="ru-RU" sz="2800" dirty="0" smtClean="0"/>
              <a:t>временной интервал, за который происходит полный цикл изменения</a:t>
            </a:r>
          </a:p>
          <a:p>
            <a:r>
              <a:rPr lang="ru-RU" sz="2800" b="1" dirty="0" smtClean="0"/>
              <a:t>Угловая частота </a:t>
            </a:r>
            <a:r>
              <a:rPr lang="en-US" sz="2800" b="1" dirty="0" smtClean="0"/>
              <a:t>w</a:t>
            </a:r>
            <a:r>
              <a:rPr lang="kk-KZ" sz="2800" b="1" dirty="0" smtClean="0"/>
              <a:t>,     - </a:t>
            </a:r>
            <a:r>
              <a:rPr lang="kk-KZ" sz="2800" dirty="0" smtClean="0"/>
              <a:t>величина, пропорционально синусу которой изменяются мгновенные значения тока, напряжения, ЭДС</a:t>
            </a:r>
          </a:p>
          <a:p>
            <a:endParaRPr lang="ru-RU" sz="2500" dirty="0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7500958" y="3286124"/>
          <a:ext cx="706199" cy="642942"/>
        </p:xfrm>
        <a:graphic>
          <a:graphicData uri="http://schemas.openxmlformats.org/presentationml/2006/ole">
            <p:oleObj spid="_x0000_s1026" name="Формула" r:id="rId3" imgW="431613" imgH="393529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572264" y="4929198"/>
          <a:ext cx="1159157" cy="500066"/>
        </p:xfrm>
        <a:graphic>
          <a:graphicData uri="http://schemas.openxmlformats.org/presentationml/2006/ole">
            <p:oleObj spid="_x0000_s1027" name="Формула" r:id="rId4" imgW="901309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/>
          <a:lstStyle/>
          <a:p>
            <a:r>
              <a:rPr lang="ru-RU" sz="2000" b="1" dirty="0" smtClean="0"/>
              <a:t>Среднее значение переменной величины  </a:t>
            </a:r>
            <a:r>
              <a:rPr lang="en-US" sz="2000" b="1" dirty="0" smtClean="0"/>
              <a:t>I</a:t>
            </a:r>
            <a:r>
              <a:rPr lang="ru-RU" sz="2000" b="1" dirty="0" smtClean="0"/>
              <a:t>ср(</a:t>
            </a:r>
            <a:r>
              <a:rPr lang="en-US" sz="2000" b="1" dirty="0" smtClean="0"/>
              <a:t>A</a:t>
            </a:r>
            <a:r>
              <a:rPr lang="ru-RU" sz="2000" b="1" dirty="0" smtClean="0"/>
              <a:t>),  </a:t>
            </a:r>
            <a:r>
              <a:rPr lang="en-US" sz="2000" b="1" dirty="0" smtClean="0"/>
              <a:t>U</a:t>
            </a:r>
            <a:r>
              <a:rPr lang="ru-RU" sz="2000" b="1" dirty="0" smtClean="0"/>
              <a:t>ср(</a:t>
            </a:r>
            <a:r>
              <a:rPr lang="en-US" sz="2000" b="1" dirty="0" smtClean="0"/>
              <a:t>B</a:t>
            </a:r>
            <a:r>
              <a:rPr lang="ru-RU" sz="2000" b="1" dirty="0" smtClean="0"/>
              <a:t>),  </a:t>
            </a:r>
            <a:r>
              <a:rPr lang="ru-RU" sz="2000" b="1" dirty="0" err="1" smtClean="0"/>
              <a:t>Еср</a:t>
            </a:r>
            <a:r>
              <a:rPr lang="ru-RU" sz="2000" b="1" dirty="0" smtClean="0"/>
              <a:t>(</a:t>
            </a:r>
            <a:r>
              <a:rPr lang="en-US" sz="2000" b="1" dirty="0" smtClean="0"/>
              <a:t>B</a:t>
            </a:r>
            <a:r>
              <a:rPr lang="ru-RU" sz="2000" b="1" dirty="0" smtClean="0"/>
              <a:t>) – </a:t>
            </a:r>
            <a:r>
              <a:rPr lang="ru-RU" sz="2000" dirty="0" smtClean="0"/>
              <a:t>вычисляют за полупериод, в течении которого величина остается положительной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endParaRPr lang="en-US" b="1" dirty="0" smtClean="0"/>
          </a:p>
          <a:p>
            <a:endParaRPr lang="kk-KZ" dirty="0" smtClean="0"/>
          </a:p>
          <a:p>
            <a:endParaRPr lang="ru-RU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785786" y="1428736"/>
          <a:ext cx="1285884" cy="693441"/>
        </p:xfrm>
        <a:graphic>
          <a:graphicData uri="http://schemas.openxmlformats.org/presentationml/2006/ole">
            <p:oleObj spid="_x0000_s2052" name="Формула" r:id="rId3" imgW="723586" imgH="393529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2857488" y="1571612"/>
          <a:ext cx="1428760" cy="689430"/>
        </p:xfrm>
        <a:graphic>
          <a:graphicData uri="http://schemas.openxmlformats.org/presentationml/2006/ole">
            <p:oleObj spid="_x0000_s2053" name="Формула" r:id="rId4" imgW="812447" imgH="393529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4929190" y="1571612"/>
          <a:ext cx="1446022" cy="714380"/>
        </p:xfrm>
        <a:graphic>
          <a:graphicData uri="http://schemas.openxmlformats.org/presentationml/2006/ole">
            <p:oleObj spid="_x0000_s2054" name="Формула" r:id="rId5" imgW="787058" imgH="393529" progId="Equation.3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2285992"/>
            <a:ext cx="422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/>
              <a:t>Действующие значения  </a:t>
            </a:r>
            <a:r>
              <a:rPr lang="en-US" b="1" dirty="0" smtClean="0"/>
              <a:t>I</a:t>
            </a:r>
            <a:r>
              <a:rPr lang="ru-RU" b="1" dirty="0" smtClean="0"/>
              <a:t> (</a:t>
            </a:r>
            <a:r>
              <a:rPr lang="en-US" b="1" dirty="0" smtClean="0"/>
              <a:t>A</a:t>
            </a:r>
            <a:r>
              <a:rPr lang="ru-RU" b="1" dirty="0" smtClean="0"/>
              <a:t>), </a:t>
            </a:r>
            <a:r>
              <a:rPr lang="en-US" b="1" dirty="0" smtClean="0"/>
              <a:t>U</a:t>
            </a:r>
            <a:r>
              <a:rPr lang="ru-RU" b="1" dirty="0" smtClean="0"/>
              <a:t> (</a:t>
            </a:r>
            <a:r>
              <a:rPr lang="en-US" b="1" dirty="0" smtClean="0"/>
              <a:t>B</a:t>
            </a:r>
            <a:r>
              <a:rPr lang="ru-RU" b="1" dirty="0" smtClean="0"/>
              <a:t>), </a:t>
            </a:r>
            <a:r>
              <a:rPr lang="en-US" b="1" dirty="0" smtClean="0"/>
              <a:t>E</a:t>
            </a:r>
            <a:r>
              <a:rPr lang="ru-RU" b="1" dirty="0" smtClean="0"/>
              <a:t> (</a:t>
            </a:r>
            <a:r>
              <a:rPr lang="en-US" b="1" dirty="0" smtClean="0"/>
              <a:t>B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5429264"/>
            <a:ext cx="52816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="1" dirty="0" err="1" smtClean="0">
                <a:solidFill>
                  <a:prstClr val="black"/>
                </a:solidFill>
              </a:rPr>
              <a:t>i</a:t>
            </a:r>
            <a:r>
              <a:rPr lang="en-US" sz="3200" b="1" dirty="0" smtClean="0">
                <a:solidFill>
                  <a:prstClr val="black"/>
                </a:solidFill>
              </a:rPr>
              <a:t> = </a:t>
            </a:r>
            <a:r>
              <a:rPr lang="ru-RU" sz="3200" b="1" dirty="0" smtClean="0">
                <a:solidFill>
                  <a:prstClr val="black"/>
                </a:solidFill>
              </a:rPr>
              <a:t>20</a:t>
            </a:r>
            <a:r>
              <a:rPr lang="en-US" sz="3200" b="1" dirty="0" smtClean="0">
                <a:solidFill>
                  <a:prstClr val="black"/>
                </a:solidFill>
              </a:rPr>
              <a:t> Sin ( </a:t>
            </a:r>
            <a:r>
              <a:rPr lang="ru-RU" sz="3200" b="1" dirty="0" smtClean="0">
                <a:solidFill>
                  <a:prstClr val="black"/>
                </a:solidFill>
              </a:rPr>
              <a:t>314</a:t>
            </a:r>
            <a:r>
              <a:rPr lang="en-US" sz="3200" b="1" dirty="0" smtClean="0">
                <a:solidFill>
                  <a:prstClr val="black"/>
                </a:solidFill>
              </a:rPr>
              <a:t>t + </a:t>
            </a:r>
            <a:r>
              <a:rPr lang="ru-RU" sz="3200" b="1" dirty="0" smtClean="0">
                <a:solidFill>
                  <a:prstClr val="black"/>
                </a:solidFill>
              </a:rPr>
              <a:t>45</a:t>
            </a:r>
            <a:r>
              <a:rPr lang="en-US" sz="3200" b="1" dirty="0" smtClean="0">
                <a:solidFill>
                  <a:prstClr val="black"/>
                </a:solidFill>
              </a:rPr>
              <a:t>)</a:t>
            </a:r>
            <a:r>
              <a:rPr lang="ru-RU" sz="3200" b="1" dirty="0" smtClean="0">
                <a:solidFill>
                  <a:prstClr val="black"/>
                </a:solidFill>
              </a:rPr>
              <a:t> 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4643446"/>
            <a:ext cx="7358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</a:rPr>
              <a:t>Пример (</a:t>
            </a:r>
            <a:r>
              <a:rPr lang="en-US" sz="3200" b="1" dirty="0" err="1" smtClean="0">
                <a:solidFill>
                  <a:prstClr val="black"/>
                </a:solidFill>
              </a:rPr>
              <a:t>i</a:t>
            </a:r>
            <a:r>
              <a:rPr lang="en-US" sz="3200" b="1" dirty="0" smtClean="0">
                <a:solidFill>
                  <a:prstClr val="black"/>
                </a:solidFill>
              </a:rPr>
              <a:t> = </a:t>
            </a:r>
            <a:r>
              <a:rPr lang="en-US" sz="3200" b="1" dirty="0" err="1" smtClean="0">
                <a:solidFill>
                  <a:prstClr val="black"/>
                </a:solidFill>
              </a:rPr>
              <a:t>Im</a:t>
            </a:r>
            <a:r>
              <a:rPr lang="en-US" sz="3200" b="1" dirty="0" smtClean="0">
                <a:solidFill>
                  <a:prstClr val="black"/>
                </a:solidFill>
              </a:rPr>
              <a:t> Sin ( wt + φ)</a:t>
            </a:r>
            <a:r>
              <a:rPr lang="ru-RU" sz="3200" b="1" dirty="0" smtClean="0">
                <a:solidFill>
                  <a:prstClr val="black"/>
                </a:solidFill>
              </a:rPr>
              <a:t>)</a:t>
            </a:r>
          </a:p>
        </p:txBody>
      </p: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785786" y="2714620"/>
          <a:ext cx="1071570" cy="927026"/>
        </p:xfrm>
        <a:graphic>
          <a:graphicData uri="http://schemas.openxmlformats.org/presentationml/2006/ole">
            <p:oleObj spid="_x0000_s2055" name="Формула" r:id="rId6" imgW="495085" imgH="431613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2857488" y="2857496"/>
          <a:ext cx="1285884" cy="964413"/>
        </p:xfrm>
        <a:graphic>
          <a:graphicData uri="http://schemas.openxmlformats.org/presentationml/2006/ole">
            <p:oleObj spid="_x0000_s2056" name="Формула" r:id="rId7" imgW="571252" imgH="431613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5214942" y="2857496"/>
          <a:ext cx="1214446" cy="926045"/>
        </p:xfrm>
        <a:graphic>
          <a:graphicData uri="http://schemas.openxmlformats.org/presentationml/2006/ole">
            <p:oleObj spid="_x0000_s2057" name="Формула" r:id="rId8" imgW="558558" imgH="431613" progId="Equation.3">
              <p:embed/>
            </p:oleObj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14348" y="3857628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/>
              <a:t>Начальная фаза φ</a:t>
            </a:r>
            <a:r>
              <a:rPr lang="kk-KZ" dirty="0" smtClean="0"/>
              <a:t> – электрический угол, определяющий значение тока, напряжения, ЭДС в начальный момент времени (</a:t>
            </a:r>
            <a:r>
              <a:rPr lang="en-US" dirty="0" smtClean="0"/>
              <a:t>t</a:t>
            </a:r>
            <a:r>
              <a:rPr lang="ru-RU" dirty="0" smtClean="0"/>
              <a:t> = 0</a:t>
            </a:r>
            <a:r>
              <a:rPr lang="kk-KZ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3571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u="sng" dirty="0" smtClean="0"/>
              <a:t>Опережающая по фазе</a:t>
            </a:r>
            <a:r>
              <a:rPr lang="ru-RU" dirty="0" smtClean="0"/>
              <a:t> синусоидальная величина – та, у которой положительный полупериод начинается  раньше, чем у другой синусоидальной величины</a:t>
            </a:r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3935018" cy="2686045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357694"/>
            <a:ext cx="3240088" cy="171608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714876" y="285728"/>
            <a:ext cx="4143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/>
              <a:t>Отстающая по фазе</a:t>
            </a:r>
            <a:r>
              <a:rPr lang="ru-RU" dirty="0" smtClean="0"/>
              <a:t> синусоидальная величина – та, у которой положительный полупериод начинается позже, чем у другой синусоидальной величины</a:t>
            </a:r>
            <a:endParaRPr lang="ru-R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785926"/>
            <a:ext cx="4067889" cy="2657474"/>
          </a:xfrm>
          <a:prstGeom prst="rect">
            <a:avLst/>
          </a:prstGeom>
          <a:noFill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4500570"/>
            <a:ext cx="3240087" cy="166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428604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/>
              <a:t>Совпадающие по фазе</a:t>
            </a:r>
            <a:r>
              <a:rPr lang="ru-RU" dirty="0" smtClean="0"/>
              <a:t> синусоидальные величины – те, у которых начальные фазы одинаковы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3429024" cy="257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142984"/>
            <a:ext cx="2951163" cy="177641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3643314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 smtClean="0"/>
              <a:t>Изображение синусоидальных функций времени векторами и комплексными числами</a:t>
            </a:r>
            <a:endParaRPr lang="ru-RU" i="1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1433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u="sng" dirty="0" smtClean="0"/>
              <a:t>Векторной диаграммой</a:t>
            </a:r>
            <a:r>
              <a:rPr lang="ru-RU" dirty="0" smtClean="0"/>
              <a:t> называют совокупность векторов, изображающих исследуемые функции времени</a:t>
            </a:r>
            <a:endParaRPr lang="ru-R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286256"/>
            <a:ext cx="3013084" cy="1984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Расчет электрических цепей синусоидального тока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15312" cy="4895850"/>
          </a:xfrm>
        </p:spPr>
        <p:txBody>
          <a:bodyPr/>
          <a:lstStyle/>
          <a:p>
            <a:r>
              <a:rPr lang="ru-RU" dirty="0" err="1"/>
              <a:t>Эл.цепь</a:t>
            </a:r>
            <a:r>
              <a:rPr lang="ru-RU" dirty="0"/>
              <a:t>, в которой происходит преобразование </a:t>
            </a:r>
            <a:r>
              <a:rPr lang="ru-RU" dirty="0" err="1"/>
              <a:t>эл.энергии</a:t>
            </a:r>
            <a:r>
              <a:rPr lang="ru-RU" dirty="0"/>
              <a:t> в тепловую, и в которой происходит изменение энергии электрического и магнитного полей, характеризуется основными элементами:</a:t>
            </a:r>
          </a:p>
          <a:p>
            <a:pPr>
              <a:buFontTx/>
              <a:buChar char="-"/>
            </a:pPr>
            <a:r>
              <a:rPr lang="ru-RU" dirty="0"/>
              <a:t>Резистором с сопротивлением </a:t>
            </a:r>
            <a:r>
              <a:rPr lang="en-US" dirty="0"/>
              <a:t>R</a:t>
            </a:r>
            <a:endParaRPr lang="ru-RU" dirty="0"/>
          </a:p>
          <a:p>
            <a:pPr>
              <a:buFontTx/>
              <a:buChar char="-"/>
            </a:pPr>
            <a:r>
              <a:rPr lang="ru-RU" dirty="0"/>
              <a:t>Индуктивной катушкой с индуктивностью </a:t>
            </a:r>
            <a:r>
              <a:rPr lang="en-US" dirty="0"/>
              <a:t>L</a:t>
            </a:r>
          </a:p>
          <a:p>
            <a:pPr>
              <a:buFontTx/>
              <a:buChar char="-"/>
            </a:pPr>
            <a:r>
              <a:rPr lang="ru-RU" dirty="0"/>
              <a:t>Конденсатором с емкостью С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14422"/>
            <a:ext cx="8696004" cy="407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357166"/>
          <a:ext cx="8501122" cy="2174574"/>
        </p:xfrm>
        <a:graphic>
          <a:graphicData uri="http://schemas.openxmlformats.org/drawingml/2006/table">
            <a:tbl>
              <a:tblPr/>
              <a:tblGrid>
                <a:gridCol w="1330610"/>
                <a:gridCol w="3474372"/>
                <a:gridCol w="2809066"/>
                <a:gridCol w="88707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Элемент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Определение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Изображение на осциллографе при подаче тока и напряжения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Векторная диаграмма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Формулы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активном сопротивлении </a:t>
                      </a: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происходит преобразование электромагнитной энергии в тепло.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Напряжение на резисторе и ток в нем связаны законом Ома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фазы напряжения и тока в резисторе совпадают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U=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Umsin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9" name="Рисунок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14422"/>
            <a:ext cx="1047750" cy="619125"/>
          </a:xfrm>
          <a:prstGeom prst="rect">
            <a:avLst/>
          </a:prstGeom>
          <a:noFill/>
        </p:spPr>
      </p:pic>
      <p:pic>
        <p:nvPicPr>
          <p:cNvPr id="4098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643050"/>
            <a:ext cx="2008944" cy="733424"/>
          </a:xfrm>
          <a:prstGeom prst="rect">
            <a:avLst/>
          </a:prstGeom>
          <a:noFill/>
        </p:spPr>
      </p:pic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8215338" y="1142984"/>
          <a:ext cx="469900" cy="215900"/>
        </p:xfrm>
        <a:graphic>
          <a:graphicData uri="http://schemas.openxmlformats.org/presentationml/2006/ole">
            <p:oleObj spid="_x0000_s4097" name="Формула" r:id="rId5" imgW="469696" imgH="215806" progId="Equation.3">
              <p:embed/>
            </p:oleObj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428596" y="2571744"/>
          <a:ext cx="8501122" cy="2349512"/>
        </p:xfrm>
        <a:graphic>
          <a:graphicData uri="http://schemas.openxmlformats.org/drawingml/2006/table">
            <a:tbl>
              <a:tblPr/>
              <a:tblGrid>
                <a:gridCol w="1428760"/>
                <a:gridCol w="3429024"/>
                <a:gridCol w="2786082"/>
                <a:gridCol w="857256"/>
              </a:tblGrid>
              <a:tr h="23495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Элементы, связанные только с магнитным полем, учитывающие его энергию и явление самоиндукции, характеризуют индуктивностью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При изменении тока 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в индуктивности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 возникает ЭДС самоиндукции, препятствующая изменению тока. Для прохождения тока через индуктивность, источник расходует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часть своего напряжения на преодоление ЭДС самоиндукции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При этом поступающая от него энергия накапливается в магнитном поле катушки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Imsin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U=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Umsin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ɷt+φ+π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/2)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r>
                        <a:rPr lang="en-US" sz="1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*X</a:t>
                      </a:r>
                      <a:r>
                        <a:rPr lang="en-US" sz="1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1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ω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L 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08" name="Рисунок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3000372"/>
            <a:ext cx="1285875" cy="838200"/>
          </a:xfrm>
          <a:prstGeom prst="rect">
            <a:avLst/>
          </a:prstGeom>
          <a:noFill/>
        </p:spPr>
      </p:pic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6429388" y="3857628"/>
          <a:ext cx="1571625" cy="1009650"/>
        </p:xfrm>
        <a:graphic>
          <a:graphicData uri="http://schemas.openxmlformats.org/presentationml/2006/ole">
            <p:oleObj spid="_x0000_s4107" name="Точечный рисунок" r:id="rId7" imgW="4847619" imgH="3104762" progId="PBrush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5357818" y="3214686"/>
          <a:ext cx="1867658" cy="904873"/>
        </p:xfrm>
        <a:graphic>
          <a:graphicData uri="http://schemas.openxmlformats.org/presentationml/2006/ole">
            <p:oleObj spid="_x0000_s4106" name="Точечный рисунок" r:id="rId8" imgW="4772691" imgH="2305372" progId="PBrush">
              <p:embed/>
            </p:oleObj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428596" y="4929198"/>
          <a:ext cx="8501122" cy="1643074"/>
        </p:xfrm>
        <a:graphic>
          <a:graphicData uri="http://schemas.openxmlformats.org/drawingml/2006/table">
            <a:tbl>
              <a:tblPr/>
              <a:tblGrid>
                <a:gridCol w="1500198"/>
                <a:gridCol w="3357586"/>
                <a:gridCol w="2786082"/>
                <a:gridCol w="857256"/>
              </a:tblGrid>
              <a:tr h="1643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Элементы, связанные только с электрическим полем 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учитывающие его энергию,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характеризуют емкостью С.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При изменении напряжения 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Uc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на емкости С, изменяется величина накопленного в ней заряда, что соответствует протеканию в цепи электрического тока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ɷt+φ+π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/2)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U=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Umsin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UC =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Xc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smtClean="0">
                          <a:latin typeface="Times New Roman"/>
                          <a:ea typeface="Times New Roman"/>
                          <a:cs typeface="Times New Roman"/>
                        </a:rPr>
                        <a:t>Xc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=1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/ (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ω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C) ·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11" name="Рисунок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10" y="5143512"/>
            <a:ext cx="1000132" cy="794549"/>
          </a:xfrm>
          <a:prstGeom prst="rect">
            <a:avLst/>
          </a:prstGeom>
          <a:noFill/>
        </p:spPr>
      </p:pic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5500694" y="5572140"/>
          <a:ext cx="1428760" cy="808069"/>
        </p:xfrm>
        <a:graphic>
          <a:graphicData uri="http://schemas.openxmlformats.org/presentationml/2006/ole">
            <p:oleObj spid="_x0000_s4110" name="Точечный рисунок" r:id="rId10" imgW="4866667" imgH="2742857" progId="PBrush">
              <p:embed/>
            </p:oleObj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6786578" y="5069428"/>
          <a:ext cx="1214446" cy="794638"/>
        </p:xfrm>
        <a:graphic>
          <a:graphicData uri="http://schemas.openxmlformats.org/presentationml/2006/ole">
            <p:oleObj spid="_x0000_s4109" name="Точечный рисунок" r:id="rId11" imgW="4904762" imgH="3209524" progId="PBrush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/>
              <a:t/>
            </a:r>
            <a:br>
              <a:rPr lang="ru-RU" sz="3200" b="1"/>
            </a:br>
            <a:r>
              <a:rPr lang="ru-RU" sz="3200" b="1"/>
              <a:t/>
            </a:r>
            <a:br>
              <a:rPr lang="ru-RU" sz="3200" b="1"/>
            </a:br>
            <a:r>
              <a:rPr lang="ru-RU" sz="3200" b="1"/>
              <a:t>Цепь с последовательным соединением элементов</a:t>
            </a:r>
            <a:br>
              <a:rPr lang="ru-RU" sz="3200" b="1"/>
            </a:br>
            <a:r>
              <a:rPr lang="en-US" sz="3200" b="1"/>
              <a:t>R. L. C</a:t>
            </a:r>
            <a:endParaRPr lang="ru-RU" sz="3200" b="1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97887" cy="525621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ru-RU" sz="2400"/>
              <a:t>Положим, что в этой задаче заданы величины R, L, С, частота f, напряжение U. Требуется определить ток в цепи и напряжение на элементах цепи. Из свойства последовательного соединения следует, что ток во всех элементах цепи одинаковый. Задача разбивается на ряд этапов.</a:t>
            </a: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576388"/>
            <a:ext cx="3959225" cy="2120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171450"/>
            <a:ext cx="7313613" cy="1714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0"/>
            <a:ext cx="8064500" cy="66690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1. Определение сопротивлений.</a:t>
            </a:r>
          </a:p>
          <a:p>
            <a:pPr>
              <a:buFont typeface="Wingdings" pitchFamily="2" charset="2"/>
              <a:buNone/>
            </a:pPr>
            <a:r>
              <a:rPr lang="ru-RU"/>
              <a:t>Реактивные сопротивления элементов L и С находим по формулам</a:t>
            </a:r>
          </a:p>
          <a:p>
            <a:pPr>
              <a:buFont typeface="Wingdings" pitchFamily="2" charset="2"/>
              <a:buNone/>
            </a:pPr>
            <a:r>
              <a:rPr lang="ru-RU"/>
              <a:t>X</a:t>
            </a:r>
            <a:r>
              <a:rPr lang="ru-RU" sz="1600"/>
              <a:t>L</a:t>
            </a:r>
            <a:r>
              <a:rPr lang="ru-RU"/>
              <a:t> = ωL, </a:t>
            </a:r>
            <a:endParaRPr lang="en-US"/>
          </a:p>
          <a:p>
            <a:pPr>
              <a:buFont typeface="Wingdings" pitchFamily="2" charset="2"/>
              <a:buNone/>
            </a:pPr>
            <a:r>
              <a:rPr lang="ru-RU"/>
              <a:t>X</a:t>
            </a:r>
            <a:r>
              <a:rPr lang="ru-RU" sz="1600"/>
              <a:t>C</a:t>
            </a:r>
            <a:r>
              <a:rPr lang="ru-RU"/>
              <a:t> = 1 / ωC, </a:t>
            </a:r>
            <a:endParaRPr lang="en-US"/>
          </a:p>
          <a:p>
            <a:pPr>
              <a:buFont typeface="Wingdings" pitchFamily="2" charset="2"/>
              <a:buNone/>
            </a:pPr>
            <a:r>
              <a:rPr lang="ru-RU"/>
              <a:t>ω = 2πf.</a:t>
            </a:r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2</a:t>
            </a:r>
            <a:r>
              <a:rPr lang="ru-RU"/>
              <a:t>. Расчет напряжений на элементах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1042988" y="4221163"/>
            <a:ext cx="527208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/>
              <a:t>U</a:t>
            </a:r>
            <a:r>
              <a:rPr lang="en-US" sz="1600"/>
              <a:t>R</a:t>
            </a:r>
            <a:r>
              <a:rPr lang="en-US"/>
              <a:t> = I R, </a:t>
            </a:r>
            <a:r>
              <a:rPr lang="ru-RU"/>
              <a:t>ψ</a:t>
            </a:r>
            <a:r>
              <a:rPr lang="en-US" sz="1600"/>
              <a:t>u</a:t>
            </a:r>
            <a:r>
              <a:rPr lang="en-US"/>
              <a:t>R = </a:t>
            </a:r>
            <a:r>
              <a:rPr lang="ru-RU"/>
              <a:t>ψ</a:t>
            </a:r>
            <a:r>
              <a:rPr lang="en-US" sz="1600"/>
              <a:t>i</a:t>
            </a:r>
            <a:r>
              <a:rPr lang="en-US"/>
              <a:t> ;</a:t>
            </a:r>
            <a:endParaRPr lang="ru-RU"/>
          </a:p>
          <a:p>
            <a:r>
              <a:rPr lang="en-US"/>
              <a:t>U</a:t>
            </a:r>
            <a:r>
              <a:rPr lang="en-US" sz="1600"/>
              <a:t>L</a:t>
            </a:r>
            <a:r>
              <a:rPr lang="en-US"/>
              <a:t> = I X</a:t>
            </a:r>
            <a:r>
              <a:rPr lang="en-US" sz="1600"/>
              <a:t>L</a:t>
            </a:r>
            <a:r>
              <a:rPr lang="en-US"/>
              <a:t>, </a:t>
            </a:r>
            <a:r>
              <a:rPr lang="ru-RU"/>
              <a:t>ψ</a:t>
            </a:r>
            <a:r>
              <a:rPr lang="en-US" sz="1600"/>
              <a:t>u</a:t>
            </a:r>
            <a:r>
              <a:rPr lang="en-US"/>
              <a:t>L = </a:t>
            </a:r>
            <a:r>
              <a:rPr lang="ru-RU"/>
              <a:t>ψ</a:t>
            </a:r>
            <a:r>
              <a:rPr lang="en-US" sz="1600"/>
              <a:t>i</a:t>
            </a:r>
            <a:r>
              <a:rPr lang="en-US"/>
              <a:t> + 90° ;</a:t>
            </a:r>
            <a:endParaRPr lang="ru-RU"/>
          </a:p>
          <a:p>
            <a:r>
              <a:rPr lang="en-US"/>
              <a:t>U</a:t>
            </a:r>
            <a:r>
              <a:rPr lang="en-US" sz="1600"/>
              <a:t>C </a:t>
            </a:r>
            <a:r>
              <a:rPr lang="en-US"/>
              <a:t>= I X</a:t>
            </a:r>
            <a:r>
              <a:rPr lang="en-US" sz="1600"/>
              <a:t>C</a:t>
            </a:r>
            <a:r>
              <a:rPr lang="en-US"/>
              <a:t>, </a:t>
            </a:r>
            <a:r>
              <a:rPr lang="ru-RU"/>
              <a:t>ψ</a:t>
            </a:r>
            <a:r>
              <a:rPr lang="en-US" sz="1600"/>
              <a:t>u</a:t>
            </a:r>
            <a:r>
              <a:rPr lang="en-US"/>
              <a:t>C = </a:t>
            </a:r>
            <a:r>
              <a:rPr lang="ru-RU"/>
              <a:t>ψ</a:t>
            </a:r>
            <a:r>
              <a:rPr lang="en-US" sz="1600"/>
              <a:t>i</a:t>
            </a:r>
            <a:r>
              <a:rPr lang="en-US"/>
              <a:t> - 90°.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-387350"/>
            <a:ext cx="7313613" cy="103187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785786" y="4143380"/>
            <a:ext cx="785177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dirty="0"/>
              <a:t>Анализ расчетных данных. </a:t>
            </a:r>
          </a:p>
          <a:p>
            <a:r>
              <a:rPr lang="ru-RU" dirty="0"/>
              <a:t>В зависимости от величин L и С возможны следующие варианты: X</a:t>
            </a:r>
            <a:r>
              <a:rPr lang="ru-RU" sz="1600" dirty="0"/>
              <a:t>L</a:t>
            </a:r>
            <a:r>
              <a:rPr lang="ru-RU" dirty="0"/>
              <a:t> &gt; X</a:t>
            </a:r>
            <a:r>
              <a:rPr lang="ru-RU" sz="1600" dirty="0"/>
              <a:t>C</a:t>
            </a:r>
            <a:r>
              <a:rPr lang="ru-RU" dirty="0"/>
              <a:t>; X</a:t>
            </a:r>
            <a:r>
              <a:rPr lang="ru-RU" sz="1600" dirty="0"/>
              <a:t>L</a:t>
            </a:r>
            <a:r>
              <a:rPr lang="ru-RU" dirty="0"/>
              <a:t> &lt; X</a:t>
            </a:r>
            <a:r>
              <a:rPr lang="ru-RU" sz="1600" dirty="0"/>
              <a:t>C</a:t>
            </a:r>
            <a:r>
              <a:rPr lang="ru-RU" dirty="0"/>
              <a:t>; X</a:t>
            </a:r>
            <a:r>
              <a:rPr lang="ru-RU" sz="1600" dirty="0"/>
              <a:t>L</a:t>
            </a:r>
            <a:r>
              <a:rPr lang="ru-RU" dirty="0"/>
              <a:t> = X</a:t>
            </a:r>
            <a:r>
              <a:rPr lang="ru-RU" sz="1600" dirty="0"/>
              <a:t>C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Picture 2" descr="C:\Users\1\Desktop\ЭЛЕКТРОТЕХНИКА\ДИСТАНЦИОННОЕ С 16 МАРТА 2020 ГОДА ЧС\1 лек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57166"/>
            <a:ext cx="5038725" cy="3181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387350"/>
            <a:ext cx="7313613" cy="103187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0"/>
            <a:ext cx="8388350" cy="6524625"/>
          </a:xfrm>
        </p:spPr>
        <p:txBody>
          <a:bodyPr/>
          <a:lstStyle/>
          <a:p>
            <a:r>
              <a:rPr lang="ru-RU"/>
              <a:t>Для варианта XL &gt; XC угол φ &gt; 0, UL &gt; UC. Ток отстает от напряжения на угол φ. Цепь имеет активно-индуктивный характер. Векторная диаграмма напряжений имеет вид</a:t>
            </a:r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3068638"/>
            <a:ext cx="4402138" cy="3373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4587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60350"/>
            <a:ext cx="7712075" cy="5681663"/>
          </a:xfrm>
        </p:spPr>
        <p:txBody>
          <a:bodyPr/>
          <a:lstStyle/>
          <a:p>
            <a:r>
              <a:rPr lang="ru-RU"/>
              <a:t>Для варианта X</a:t>
            </a:r>
            <a:r>
              <a:rPr lang="ru-RU" sz="1600"/>
              <a:t>L</a:t>
            </a:r>
            <a:r>
              <a:rPr lang="ru-RU"/>
              <a:t> &lt; X</a:t>
            </a:r>
            <a:r>
              <a:rPr lang="ru-RU" sz="1600"/>
              <a:t>C</a:t>
            </a:r>
            <a:r>
              <a:rPr lang="ru-RU"/>
              <a:t> угол φ &lt; 0, U</a:t>
            </a:r>
            <a:r>
              <a:rPr lang="ru-RU" sz="1600"/>
              <a:t>L</a:t>
            </a:r>
            <a:r>
              <a:rPr lang="ru-RU"/>
              <a:t> &lt; U</a:t>
            </a:r>
            <a:r>
              <a:rPr lang="ru-RU" sz="1600"/>
              <a:t>C</a:t>
            </a:r>
            <a:r>
              <a:rPr lang="ru-RU"/>
              <a:t>. Ток опережает напряжение на угол φ. Цепь имеет активно-емкостный характер. Векторная диаграмма напряжений имеет вид </a:t>
            </a:r>
          </a:p>
        </p:txBody>
      </p:sp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2997200"/>
            <a:ext cx="4175125" cy="274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4587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88913"/>
            <a:ext cx="8172450" cy="6480175"/>
          </a:xfrm>
        </p:spPr>
        <p:txBody>
          <a:bodyPr/>
          <a:lstStyle/>
          <a:p>
            <a:r>
              <a:rPr lang="ru-RU"/>
              <a:t>Для варианта X</a:t>
            </a:r>
            <a:r>
              <a:rPr lang="ru-RU" sz="1600"/>
              <a:t>L</a:t>
            </a:r>
            <a:r>
              <a:rPr lang="ru-RU"/>
              <a:t> = X</a:t>
            </a:r>
            <a:r>
              <a:rPr lang="ru-RU" sz="1600"/>
              <a:t>C</a:t>
            </a:r>
            <a:r>
              <a:rPr lang="ru-RU"/>
              <a:t> угол φ = 0, U</a:t>
            </a:r>
            <a:r>
              <a:rPr lang="ru-RU" sz="1600"/>
              <a:t>L</a:t>
            </a:r>
            <a:r>
              <a:rPr lang="ru-RU"/>
              <a:t> = U</a:t>
            </a:r>
            <a:r>
              <a:rPr lang="ru-RU" sz="1600"/>
              <a:t>C</a:t>
            </a:r>
            <a:r>
              <a:rPr lang="ru-RU"/>
              <a:t>. Ток совпадает с напряжением. Цепь имеет активный характер </a:t>
            </a:r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565400"/>
            <a:ext cx="5116513" cy="2914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458788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333375"/>
            <a:ext cx="7921625" cy="61198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100" b="1"/>
              <a:t>Полное сопротивление</a:t>
            </a:r>
            <a:r>
              <a:rPr lang="ru-RU" sz="2100"/>
              <a:t>. Полным сопротивлением цепи называют величину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Из этого соотношения следует, что сопротивления Z, R и X образуют треугольник: Z – гипотенуза, R и X – катеты. Для удобства в этом треугольнике рассматривают угол φ, который определяют уравнением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φ = arctg((X</a:t>
            </a:r>
            <a:r>
              <a:rPr lang="ru-RU" sz="1600"/>
              <a:t>L</a:t>
            </a:r>
            <a:r>
              <a:rPr lang="ru-RU" sz="2100"/>
              <a:t> - X</a:t>
            </a:r>
            <a:r>
              <a:rPr lang="ru-RU" sz="1600"/>
              <a:t>C</a:t>
            </a:r>
            <a:r>
              <a:rPr lang="ru-RU" sz="2100"/>
              <a:t>) / R),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и называют углом сдвига фаз. С учетом него можно дать дополнительные связ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R = Z cos φ,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X = Z sin φ.</a:t>
            </a:r>
          </a:p>
        </p:txBody>
      </p:sp>
      <p:sp>
        <p:nvSpPr>
          <p:cNvPr id="98309" name="AutoShape 5" descr="lf_03009"/>
          <p:cNvSpPr>
            <a:spLocks noChangeAspect="1" noChangeArrowheads="1"/>
          </p:cNvSpPr>
          <p:nvPr/>
        </p:nvSpPr>
        <p:spPr bwMode="auto">
          <a:xfrm>
            <a:off x="155575" y="46038"/>
            <a:ext cx="1533525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908050"/>
            <a:ext cx="3960812" cy="974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1\Desktop\ЭЛЕКТРОТЕХНИКА\ДИСТАНЦИОННОЕ С 16 МАРТА 2020 ГОДА ЧС\1 лекция 2 рисунок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557216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1\Desktop\ЭЛЕКТРОТЕХНИКА\ДИСТАНЦИОННОЕ С 16 МАРТА 2020 ГОДА ЧС\1 лекция 3 рисунок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28"/>
            <a:ext cx="314327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1\Desktop\ЭЛЕКТРОТЕХНИКА\ДИСТАНЦИОННОЕ С 16 МАРТА 2020 ГОДА ЧС\1 лекция 4 рисунок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4214818"/>
            <a:ext cx="521497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42910" y="442913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 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214290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1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Мощности в цепях переменного тока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/>
              <a:t>Элемент R (резистор)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P = U I cos φ,</a:t>
            </a:r>
          </a:p>
          <a:p>
            <a:pPr>
              <a:buFont typeface="Wingdings" pitchFamily="2" charset="2"/>
              <a:buNone/>
            </a:pPr>
            <a:r>
              <a:rPr lang="ru-RU"/>
              <a:t>Величину Р равную произведению действующих значений тока и напряжения называют активной мощностью. Единицей ее измерения является Ватт (Вт).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387350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333375"/>
            <a:ext cx="7313612" cy="5608638"/>
          </a:xfrm>
        </p:spPr>
        <p:txBody>
          <a:bodyPr/>
          <a:lstStyle/>
          <a:p>
            <a:r>
              <a:rPr lang="ru-RU" b="1"/>
              <a:t>Элемент L (индуктивность)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755650" y="2303463"/>
            <a:ext cx="81359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/>
              <a:t>Для количественной оценки мощности в индуктивности используют величину Q</a:t>
            </a:r>
            <a:r>
              <a:rPr lang="ru-RU" sz="2000"/>
              <a:t>L</a:t>
            </a:r>
            <a:r>
              <a:rPr lang="ru-RU" sz="1000"/>
              <a:t> </a:t>
            </a:r>
            <a:r>
              <a:rPr lang="ru-RU"/>
              <a:t>и называют ее реактивной (индуктивной) мощностью. Единицей ее измерения является ВАр (вольт-ампер реактивный).</a:t>
            </a:r>
          </a:p>
          <a:p>
            <a:pPr algn="ctr"/>
            <a:r>
              <a:rPr lang="ru-RU"/>
              <a:t> Q</a:t>
            </a:r>
            <a:r>
              <a:rPr lang="ru-RU" sz="2000"/>
              <a:t>L</a:t>
            </a:r>
            <a:r>
              <a:rPr lang="ru-RU"/>
              <a:t> = U</a:t>
            </a:r>
            <a:r>
              <a:rPr lang="en-US" sz="2000"/>
              <a:t>L</a:t>
            </a:r>
            <a:r>
              <a:rPr lang="ru-RU"/>
              <a:t> I sin φ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315913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476250"/>
            <a:ext cx="7640637" cy="5465763"/>
          </a:xfrm>
        </p:spPr>
        <p:txBody>
          <a:bodyPr/>
          <a:lstStyle/>
          <a:p>
            <a:r>
              <a:rPr lang="ru-RU" b="1"/>
              <a:t>Элемент С (ёмкость) 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539750" y="2603500"/>
            <a:ext cx="81359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По аналогии с индуктивностью вводят величину Q</a:t>
            </a:r>
            <a:r>
              <a:rPr lang="ru-RU" sz="2000"/>
              <a:t>C</a:t>
            </a:r>
            <a:r>
              <a:rPr lang="ru-RU"/>
              <a:t>, которую называют реактивной (емкостной) мощностью. Единицей ее измерения также является ВАр. </a:t>
            </a:r>
          </a:p>
          <a:p>
            <a:pPr algn="ctr"/>
            <a:r>
              <a:rPr lang="ru-RU"/>
              <a:t>Qс = Uс I sin φ,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531813"/>
            <a:ext cx="7313613" cy="174625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60350"/>
            <a:ext cx="8064500" cy="6048375"/>
          </a:xfrm>
        </p:spPr>
        <p:txBody>
          <a:bodyPr/>
          <a:lstStyle/>
          <a:p>
            <a:r>
              <a:rPr lang="ru-RU"/>
              <a:t>Если в цепи присутствуют элементы R, L и С, то активная и реактивная мощности определяются уравнениями</a:t>
            </a: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3211513" y="2316163"/>
            <a:ext cx="2722562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/>
              <a:t>P = U I cos φ,</a:t>
            </a:r>
          </a:p>
          <a:p>
            <a:pPr algn="ctr"/>
            <a:endParaRPr lang="ru-RU"/>
          </a:p>
          <a:p>
            <a:pPr algn="ctr"/>
            <a:r>
              <a:rPr lang="ru-RU"/>
              <a:t>Q = Q</a:t>
            </a:r>
            <a:r>
              <a:rPr lang="ru-RU" sz="2000"/>
              <a:t>L</a:t>
            </a:r>
            <a:r>
              <a:rPr lang="ru-RU"/>
              <a:t> - Q</a:t>
            </a:r>
            <a:r>
              <a:rPr lang="ru-RU" sz="2000"/>
              <a:t>C</a:t>
            </a:r>
            <a:r>
              <a:rPr lang="ru-RU"/>
              <a:t>,</a:t>
            </a:r>
          </a:p>
          <a:p>
            <a:pPr algn="ctr"/>
            <a:endParaRPr lang="ru-RU"/>
          </a:p>
          <a:p>
            <a:pPr algn="ctr"/>
            <a:r>
              <a:rPr lang="ru-RU"/>
              <a:t>Q = U I sin φ,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1547813" y="5373688"/>
            <a:ext cx="47894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где φ – угол сдвига фаз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4587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404813"/>
            <a:ext cx="7921625" cy="5537200"/>
          </a:xfrm>
        </p:spPr>
        <p:txBody>
          <a:bodyPr/>
          <a:lstStyle/>
          <a:p>
            <a:r>
              <a:rPr lang="ru-RU"/>
              <a:t>Вводят понятие полной мощности цепи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endParaRPr lang="ru-RU"/>
          </a:p>
          <a:p>
            <a:r>
              <a:rPr lang="ru-RU"/>
              <a:t>С учетом уравнений </a:t>
            </a:r>
            <a:r>
              <a:rPr lang="en-US"/>
              <a:t>P</a:t>
            </a:r>
            <a:r>
              <a:rPr lang="ru-RU"/>
              <a:t> и</a:t>
            </a:r>
            <a:r>
              <a:rPr lang="en-US"/>
              <a:t> Q</a:t>
            </a:r>
            <a:r>
              <a:rPr lang="ru-RU"/>
              <a:t> 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/>
              <a:t>S = U I</a:t>
            </a:r>
          </a:p>
          <a:p>
            <a:r>
              <a:rPr lang="ru-RU"/>
              <a:t>Единицей измерения полной мощности является ВА – вольт-ампер.</a:t>
            </a: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052513"/>
            <a:ext cx="2808287" cy="1050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909</Words>
  <PresentationFormat>Экран (4:3)</PresentationFormat>
  <Paragraphs>118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Тема Office</vt:lpstr>
      <vt:lpstr>Формула</vt:lpstr>
      <vt:lpstr>Точечный рисунок</vt:lpstr>
      <vt:lpstr>Single-phase electric circuits of alternating (sinusoidal) current</vt:lpstr>
      <vt:lpstr>Получение переменного тока</vt:lpstr>
      <vt:lpstr>Слайд 3</vt:lpstr>
      <vt:lpstr>Основные понятия синусоидального тока</vt:lpstr>
      <vt:lpstr>Слайд 5</vt:lpstr>
      <vt:lpstr>Слайд 6</vt:lpstr>
      <vt:lpstr>Слайд 7</vt:lpstr>
      <vt:lpstr>Расчет электрических цепей синусоидального тока</vt:lpstr>
      <vt:lpstr>Слайд 9</vt:lpstr>
      <vt:lpstr>Слайд 10</vt:lpstr>
      <vt:lpstr>  Цепь с последовательным соединением элементов R. L. C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Мощности в цепях переменного тока 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Single-phase electric circuits of alternating (sinusoidal) current</dc:title>
  <dc:creator>1</dc:creator>
  <cp:lastModifiedBy>1</cp:lastModifiedBy>
  <cp:revision>18</cp:revision>
  <dcterms:created xsi:type="dcterms:W3CDTF">2020-03-15T12:45:28Z</dcterms:created>
  <dcterms:modified xsi:type="dcterms:W3CDTF">2020-03-17T09:16:14Z</dcterms:modified>
</cp:coreProperties>
</file>